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2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3" r:id="rId3"/>
    <p:sldId id="270" r:id="rId4"/>
    <p:sldId id="269" r:id="rId5"/>
    <p:sldId id="274" r:id="rId6"/>
    <p:sldId id="271" r:id="rId7"/>
    <p:sldId id="275" r:id="rId8"/>
    <p:sldId id="276" r:id="rId9"/>
    <p:sldId id="272" r:id="rId10"/>
    <p:sldId id="277" r:id="rId1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08" d="100"/>
          <a:sy n="108" d="100"/>
        </p:scale>
        <p:origin x="714" y="11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74EB7-856E-45FD-83F0-5F7C6F3E4372}" type="datetimeFigureOut">
              <a:rPr lang="en-US"/>
              <a:t>11/10/2021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886E15-F82A-4596-A46C-375C6D3981E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683081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0E40-8125-41F8-BB6C-139D8D531A4F}" type="datetimeFigureOut">
              <a:rPr lang="en-US"/>
              <a:t>11/10/2021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105DB2-FD3E-441D-8B7E-7AE83ECE27B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94720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block"/>
          <p:cNvSpPr/>
          <p:nvPr/>
        </p:nvSpPr>
        <p:spPr bwMode="white">
          <a:xfrm>
            <a:off x="1141413" y="1600200"/>
            <a:ext cx="9902952" cy="32766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top graphic" descr="Top border design"/>
          <p:cNvGrpSpPr/>
          <p:nvPr/>
        </p:nvGrpSpPr>
        <p:grpSpPr>
          <a:xfrm>
            <a:off x="1279" y="0"/>
            <a:ext cx="12188952" cy="429768"/>
            <a:chOff x="1279" y="0"/>
            <a:chExt cx="12188952" cy="429768"/>
          </a:xfrm>
        </p:grpSpPr>
        <p:sp>
          <p:nvSpPr>
            <p:cNvPr id="8" name="Rectangle 7"/>
            <p:cNvSpPr/>
            <p:nvPr/>
          </p:nvSpPr>
          <p:spPr>
            <a:xfrm>
              <a:off x="1279" y="0"/>
              <a:ext cx="12188952" cy="2286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228600"/>
              <a:ext cx="12188952" cy="20116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79" y="306324"/>
              <a:ext cx="12188952" cy="457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23" name="bottom graphic" descr="Bottom border design"/>
          <p:cNvGrpSpPr/>
          <p:nvPr/>
        </p:nvGrpSpPr>
        <p:grpSpPr>
          <a:xfrm>
            <a:off x="0" y="6080760"/>
            <a:ext cx="12190231" cy="777240"/>
            <a:chOff x="0" y="6080760"/>
            <a:chExt cx="12190231" cy="777240"/>
          </a:xfrm>
        </p:grpSpPr>
        <p:sp>
          <p:nvSpPr>
            <p:cNvPr id="13" name="Rectangle 12"/>
            <p:cNvSpPr/>
            <p:nvPr/>
          </p:nvSpPr>
          <p:spPr>
            <a:xfrm>
              <a:off x="0" y="6217920"/>
              <a:ext cx="12188825" cy="64008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79" y="60807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279" y="6172200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1522414" y="1905000"/>
            <a:ext cx="9143998" cy="26670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bg1"/>
                </a:solidFill>
                <a:effectLst>
                  <a:outerShdw blurRad="88900" algn="ctr" rotWithShape="0">
                    <a:prstClr val="black">
                      <a:alpha val="35000"/>
                    </a:prst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598" cy="8382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11/10/2021</a:t>
            </a:fld>
            <a:endParaRPr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93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77828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94507" y="609600"/>
            <a:ext cx="1143001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09600"/>
            <a:ext cx="7696198" cy="5410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0326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6475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876800"/>
            <a:ext cx="8229598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E36636D-D922-432D-A958-524484B5923D}" type="datetimeFigureOut">
              <a:rPr lang="en-US"/>
              <a:pPr/>
              <a:t>11/10/2021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872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849" y="1904999"/>
            <a:ext cx="4435564" cy="408892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606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4" y="1828800"/>
            <a:ext cx="4419599" cy="685801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4" y="2590801"/>
            <a:ext cx="4419599" cy="3429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11/10/2021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676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3199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bottom graphic"/>
          <p:cNvGrpSpPr/>
          <p:nvPr userDrawn="1"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9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 descr="Border design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1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91930" y="1293495"/>
            <a:ext cx="5577840" cy="40233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69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3386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" descr="Border design"/>
          <p:cNvSpPr/>
          <p:nvPr/>
        </p:nvSpPr>
        <p:spPr>
          <a:xfrm>
            <a:off x="1217610" y="1019175"/>
            <a:ext cx="6126480" cy="4572000"/>
          </a:xfrm>
          <a:prstGeom prst="rect">
            <a:avLst/>
          </a:prstGeom>
          <a:noFill/>
          <a:ln w="1016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4" y="1371600"/>
            <a:ext cx="3124200" cy="2057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400490" y="1202055"/>
            <a:ext cx="5760720" cy="4206240"/>
          </a:xfrm>
          <a:solidFill>
            <a:schemeClr val="bg1">
              <a:lumMod val="95000"/>
            </a:schemeClr>
          </a:solidFill>
        </p:spPr>
        <p:txBody>
          <a:bodyPr tIns="914400">
            <a:normAutofit/>
          </a:bodyPr>
          <a:lstStyle>
            <a:lvl1pPr marL="0" indent="0" algn="ctr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4" y="3536829"/>
            <a:ext cx="3124200" cy="1797171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/>
              <a:pPr/>
              <a:t>11/10/2021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6842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bottom graphic" descr="Bottom border design"/>
          <p:cNvGrpSpPr/>
          <p:nvPr/>
        </p:nvGrpSpPr>
        <p:grpSpPr>
          <a:xfrm>
            <a:off x="0" y="6309360"/>
            <a:ext cx="12190231" cy="548640"/>
            <a:chOff x="0" y="6309360"/>
            <a:chExt cx="12190231" cy="548640"/>
          </a:xfrm>
        </p:grpSpPr>
        <p:sp>
          <p:nvSpPr>
            <p:cNvPr id="7" name="Rectangle 6"/>
            <p:cNvSpPr/>
            <p:nvPr/>
          </p:nvSpPr>
          <p:spPr>
            <a:xfrm>
              <a:off x="0" y="6400800"/>
              <a:ext cx="12188825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003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79" y="6309360"/>
              <a:ext cx="12188952" cy="972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279" y="6379143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0" name="top graphic" descr="Top border design"/>
          <p:cNvGrpSpPr/>
          <p:nvPr/>
        </p:nvGrpSpPr>
        <p:grpSpPr>
          <a:xfrm>
            <a:off x="1279" y="0"/>
            <a:ext cx="12188952" cy="320040"/>
            <a:chOff x="1279" y="0"/>
            <a:chExt cx="12188952" cy="320040"/>
          </a:xfrm>
        </p:grpSpPr>
        <p:sp>
          <p:nvSpPr>
            <p:cNvPr id="11" name="Rectangle 10"/>
            <p:cNvSpPr/>
            <p:nvPr/>
          </p:nvSpPr>
          <p:spPr>
            <a:xfrm>
              <a:off x="1279" y="0"/>
              <a:ext cx="12188952" cy="17023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79" y="170234"/>
              <a:ext cx="12188952" cy="14980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79" y="231421"/>
              <a:ext cx="12188952" cy="27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876" y="609600"/>
            <a:ext cx="9143538" cy="1066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876" y="1905000"/>
            <a:ext cx="9143538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1507498" y="6516865"/>
            <a:ext cx="606214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7994363" y="6516865"/>
            <a:ext cx="132762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11/10/2021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9730094" y="6516865"/>
            <a:ext cx="93631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45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SzPct val="100000"/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hyperlink" Target="https://github.com/mannyoduran/DSC680-Project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3:</a:t>
            </a:r>
            <a:br>
              <a:rPr lang="en-US" dirty="0"/>
            </a:br>
            <a:r>
              <a:rPr lang="en-US" dirty="0"/>
              <a:t>Tennis Betting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Manuel Duran DSC 680 (12 Mins 5 Seconds)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A4FA91-8D8E-49DF-A3EB-3D0E921E5C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42812" y="28194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3000">
        <p:fade/>
      </p:transition>
    </mc:Choice>
    <mc:Fallback>
      <p:transition spd="med" advClick="0" advTm="4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0FF9F-519C-4D97-BAC4-A820A10E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01F96E-6298-4DDF-A781-A4E28C9AD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876" y="1905000"/>
            <a:ext cx="9143538" cy="2895600"/>
          </a:xfrm>
        </p:spPr>
        <p:txBody>
          <a:bodyPr>
            <a:noAutofit/>
          </a:bodyPr>
          <a:lstStyle/>
          <a:p>
            <a:r>
              <a:rPr lang="en-US" sz="3500" dirty="0" err="1"/>
              <a:t>Github</a:t>
            </a:r>
            <a:r>
              <a:rPr lang="en-US" sz="3500" dirty="0"/>
              <a:t>: </a:t>
            </a:r>
            <a:r>
              <a:rPr lang="en-US" sz="3500" dirty="0">
                <a:hlinkClick r:id="rId4"/>
              </a:rPr>
              <a:t>https://github.com/mannyoduran/DSC680-Projects</a:t>
            </a:r>
            <a:endParaRPr lang="en-US" sz="3500" dirty="0"/>
          </a:p>
          <a:p>
            <a:r>
              <a:rPr lang="en-US" sz="3500" dirty="0"/>
              <a:t>Contact: Mannyoduran@gmail.com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33DAEA1-EAB4-448B-81ED-39CD2D1BE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9012" y="1905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47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0">
        <p:fade/>
      </p:transition>
    </mc:Choice>
    <mc:Fallback>
      <p:transition spd="med" advClick="0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Agenda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Understanding\Preparation</a:t>
            </a:r>
          </a:p>
          <a:p>
            <a:r>
              <a:rPr lang="en-US" dirty="0"/>
              <a:t>EDA</a:t>
            </a:r>
          </a:p>
          <a:p>
            <a:r>
              <a:rPr lang="en-US" dirty="0"/>
              <a:t>Methods\Results</a:t>
            </a:r>
          </a:p>
          <a:p>
            <a:r>
              <a:rPr lang="en-US" dirty="0"/>
              <a:t>Conclusions\Recommendations</a:t>
            </a:r>
          </a:p>
        </p:txBody>
      </p:sp>
      <p:pic>
        <p:nvPicPr>
          <p:cNvPr id="1026" name="Picture 2" descr="Extra-Large Tennis Balls, 3-Pack – New Mexico BioPark Society">
            <a:extLst>
              <a:ext uri="{FF2B5EF4-FFF2-40B4-BE49-F238E27FC236}">
                <a16:creationId xmlns:a16="http://schemas.microsoft.com/office/drawing/2014/main" id="{29594ECA-4A24-46D8-BC1D-6A3D05B0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61327"/>
            <a:ext cx="2819400" cy="261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8DDAF56-8A1B-4301-98DC-8F0D6B7476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342812" y="3048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7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3000">
        <p:fade/>
      </p:transition>
    </mc:Choice>
    <mc:Fallback>
      <p:transition spd="med" advClick="0" advTm="3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Preparation\Understanding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876" y="1905000"/>
            <a:ext cx="9143538" cy="2438400"/>
          </a:xfrm>
        </p:spPr>
        <p:txBody>
          <a:bodyPr>
            <a:normAutofit/>
          </a:bodyPr>
          <a:lstStyle/>
          <a:p>
            <a:r>
              <a:rPr lang="en-US" dirty="0"/>
              <a:t>Data Acquired: Tennis-Data.co.UK</a:t>
            </a:r>
          </a:p>
          <a:p>
            <a:r>
              <a:rPr lang="en-US" dirty="0"/>
              <a:t>Tennis Data since 2020</a:t>
            </a:r>
          </a:p>
          <a:p>
            <a:r>
              <a:rPr lang="en-US" dirty="0"/>
              <a:t>Various Tennis Statistics and Information</a:t>
            </a:r>
          </a:p>
          <a:p>
            <a:r>
              <a:rPr lang="en-US" dirty="0"/>
              <a:t>Created Spreadsheet for analysis</a:t>
            </a:r>
          </a:p>
        </p:txBody>
      </p:sp>
      <p:pic>
        <p:nvPicPr>
          <p:cNvPr id="1026" name="Picture 2" descr="Extra-Large Tennis Balls, 3-Pack – New Mexico BioPark Society">
            <a:extLst>
              <a:ext uri="{FF2B5EF4-FFF2-40B4-BE49-F238E27FC236}">
                <a16:creationId xmlns:a16="http://schemas.microsoft.com/office/drawing/2014/main" id="{29594ECA-4A24-46D8-BC1D-6A3D05B0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61327"/>
            <a:ext cx="2819400" cy="261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AB92A27-EE64-43BF-8C67-0920FD67BE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9012" y="152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84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6000">
        <p:fade/>
      </p:transition>
    </mc:Choice>
    <mc:Fallback>
      <p:transition spd="med" advClick="0" advTm="6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8012" y="977069"/>
            <a:ext cx="9143538" cy="1066800"/>
          </a:xfrm>
        </p:spPr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1026" name="Picture 2" descr="Extra-Large Tennis Balls, 3-Pack – New Mexico BioPark Society">
            <a:extLst>
              <a:ext uri="{FF2B5EF4-FFF2-40B4-BE49-F238E27FC236}">
                <a16:creationId xmlns:a16="http://schemas.microsoft.com/office/drawing/2014/main" id="{29594ECA-4A24-46D8-BC1D-6A3D05B0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61327"/>
            <a:ext cx="2819400" cy="261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E61CE1CC-841C-4951-A4C2-A5D780C28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724" y="397234"/>
            <a:ext cx="6426176" cy="2882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1A5624-6B02-45F3-8A53-1F8F5B57B817}"/>
              </a:ext>
            </a:extLst>
          </p:cNvPr>
          <p:cNvSpPr txBox="1"/>
          <p:nvPr/>
        </p:nvSpPr>
        <p:spPr>
          <a:xfrm>
            <a:off x="3046520" y="1420405"/>
            <a:ext cx="380989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Histogram: Winners Rank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E6230E9A-534D-4B23-85AA-2D0731E1E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9129" y="3279406"/>
            <a:ext cx="6688283" cy="28821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7B3C82-F2B8-4C58-A57C-A0317377AF07}"/>
              </a:ext>
            </a:extLst>
          </p:cNvPr>
          <p:cNvSpPr txBox="1"/>
          <p:nvPr/>
        </p:nvSpPr>
        <p:spPr>
          <a:xfrm>
            <a:off x="5332412" y="4501309"/>
            <a:ext cx="334315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Histogram: Loser Rank</a:t>
            </a: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30133C-FB0E-47CA-AA6B-C66CEA694E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19012" y="2438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0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2000">
        <p:fade/>
      </p:transition>
    </mc:Choice>
    <mc:Fallback>
      <p:transition spd="med" advClick="0" advTm="6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0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5613" y="676532"/>
            <a:ext cx="9143538" cy="1066800"/>
          </a:xfrm>
        </p:spPr>
        <p:txBody>
          <a:bodyPr/>
          <a:lstStyle/>
          <a:p>
            <a:r>
              <a:rPr lang="en-US" dirty="0"/>
              <a:t>EDA cont.</a:t>
            </a:r>
          </a:p>
        </p:txBody>
      </p:sp>
      <p:pic>
        <p:nvPicPr>
          <p:cNvPr id="1026" name="Picture 2" descr="Extra-Large Tennis Balls, 3-Pack – New Mexico BioPark Society">
            <a:extLst>
              <a:ext uri="{FF2B5EF4-FFF2-40B4-BE49-F238E27FC236}">
                <a16:creationId xmlns:a16="http://schemas.microsoft.com/office/drawing/2014/main" id="{29594ECA-4A24-46D8-BC1D-6A3D05B0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61327"/>
            <a:ext cx="2819400" cy="261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1A5624-6B02-45F3-8A53-1F8F5B57B817}"/>
              </a:ext>
            </a:extLst>
          </p:cNvPr>
          <p:cNvSpPr txBox="1"/>
          <p:nvPr/>
        </p:nvSpPr>
        <p:spPr>
          <a:xfrm>
            <a:off x="6780212" y="3716744"/>
            <a:ext cx="380989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Surface Bar Chart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7B3C82-F2B8-4C58-A57C-A0317377AF07}"/>
              </a:ext>
            </a:extLst>
          </p:cNvPr>
          <p:cNvSpPr txBox="1"/>
          <p:nvPr/>
        </p:nvSpPr>
        <p:spPr>
          <a:xfrm>
            <a:off x="686689" y="2295019"/>
            <a:ext cx="41148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Outdoor\Indoor Bar Chart 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F46F7E5-2971-48E8-A69D-7F3D1F445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7212" y="520881"/>
            <a:ext cx="5864924" cy="3117936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2599181D-4D45-441E-9FD8-F14555578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613" y="2854190"/>
            <a:ext cx="5181599" cy="3327278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570FA6-79BF-4173-8492-426F07C030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419012" y="2971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65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55000">
        <p:fade/>
      </p:transition>
    </mc:Choice>
    <mc:Fallback>
      <p:transition spd="med" advClick="0" advTm="5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13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643" y="457200"/>
            <a:ext cx="9143538" cy="1066800"/>
          </a:xfrm>
        </p:spPr>
        <p:txBody>
          <a:bodyPr/>
          <a:lstStyle/>
          <a:p>
            <a:r>
              <a:rPr lang="en-US" dirty="0"/>
              <a:t>Methods\Results</a:t>
            </a:r>
          </a:p>
        </p:txBody>
      </p:sp>
      <p:pic>
        <p:nvPicPr>
          <p:cNvPr id="1026" name="Picture 2" descr="Extra-Large Tennis Balls, 3-Pack – New Mexico BioPark Society">
            <a:extLst>
              <a:ext uri="{FF2B5EF4-FFF2-40B4-BE49-F238E27FC236}">
                <a16:creationId xmlns:a16="http://schemas.microsoft.com/office/drawing/2014/main" id="{29594ECA-4A24-46D8-BC1D-6A3D05B0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61327"/>
            <a:ext cx="2819400" cy="261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, bar chart, histogram&#10;&#10;Description automatically generated">
            <a:extLst>
              <a:ext uri="{FF2B5EF4-FFF2-40B4-BE49-F238E27FC236}">
                <a16:creationId xmlns:a16="http://schemas.microsoft.com/office/drawing/2014/main" id="{E156F325-F9A3-46B3-AC34-C3B22DD08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940" y="1676399"/>
            <a:ext cx="6358271" cy="44293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0E0044-77C2-4A79-8E2F-6FA51337C405}"/>
              </a:ext>
            </a:extLst>
          </p:cNvPr>
          <p:cNvSpPr txBox="1"/>
          <p:nvPr/>
        </p:nvSpPr>
        <p:spPr>
          <a:xfrm>
            <a:off x="6780211" y="1981200"/>
            <a:ext cx="510540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Comparison of Betting Market to Actual Results of Match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112A1B0-FD4C-4063-A945-9AD0628BAA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28882" y="2514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4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48000">
        <p:fade/>
      </p:transition>
    </mc:Choice>
    <mc:Fallback>
      <p:transition spd="med" advClick="0" advTm="4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848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Methods\Results</a:t>
            </a:r>
          </a:p>
        </p:txBody>
      </p:sp>
      <p:pic>
        <p:nvPicPr>
          <p:cNvPr id="1026" name="Picture 2" descr="Extra-Large Tennis Balls, 3-Pack – New Mexico BioPark Society">
            <a:extLst>
              <a:ext uri="{FF2B5EF4-FFF2-40B4-BE49-F238E27FC236}">
                <a16:creationId xmlns:a16="http://schemas.microsoft.com/office/drawing/2014/main" id="{29594ECA-4A24-46D8-BC1D-6A3D05B0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61327"/>
            <a:ext cx="2819400" cy="261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5CD490B-2C35-4FF4-B717-07B0455B6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004" y="1828800"/>
            <a:ext cx="8086808" cy="3993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461C59-235F-4972-85BB-3168726B30D1}"/>
              </a:ext>
            </a:extLst>
          </p:cNvPr>
          <p:cNvSpPr txBox="1"/>
          <p:nvPr/>
        </p:nvSpPr>
        <p:spPr>
          <a:xfrm>
            <a:off x="8075612" y="1828800"/>
            <a:ext cx="33528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3000" dirty="0"/>
              <a:t>Non-Grand Slam Betting Analysis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CC69E87-0042-44D2-852A-6AD54A64C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95212" y="229046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2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0000">
        <p:fade/>
      </p:transition>
    </mc:Choice>
    <mc:Fallback>
      <p:transition spd="med" advClick="0" advTm="6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2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Methods\Results Cont. </a:t>
            </a:r>
          </a:p>
        </p:txBody>
      </p:sp>
      <p:pic>
        <p:nvPicPr>
          <p:cNvPr id="1026" name="Picture 2" descr="Extra-Large Tennis Balls, 3-Pack – New Mexico BioPark Society">
            <a:extLst>
              <a:ext uri="{FF2B5EF4-FFF2-40B4-BE49-F238E27FC236}">
                <a16:creationId xmlns:a16="http://schemas.microsoft.com/office/drawing/2014/main" id="{29594ECA-4A24-46D8-BC1D-6A3D05B0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61327"/>
            <a:ext cx="2819400" cy="261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461C59-235F-4972-85BB-3168726B30D1}"/>
              </a:ext>
            </a:extLst>
          </p:cNvPr>
          <p:cNvSpPr txBox="1"/>
          <p:nvPr/>
        </p:nvSpPr>
        <p:spPr>
          <a:xfrm>
            <a:off x="8098842" y="1840873"/>
            <a:ext cx="3352802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Grand Slam Betting </a:t>
            </a:r>
            <a:r>
              <a:rPr lang="en-US" sz="2800" dirty="0"/>
              <a:t>Analysis: Favorites vs. Underdogs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F9597BE6-10DF-4296-BC86-8F17559D9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12" y="2209800"/>
            <a:ext cx="7809390" cy="386522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187202-181C-479B-855F-77E2D7D198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95212" y="123127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8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65000">
        <p:fade/>
      </p:transition>
    </mc:Choice>
    <mc:Fallback>
      <p:transition spd="med" advClick="0" advTm="6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Conclusion\Recommendation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876" y="1905000"/>
            <a:ext cx="9143538" cy="2057400"/>
          </a:xfrm>
        </p:spPr>
        <p:txBody>
          <a:bodyPr/>
          <a:lstStyle/>
          <a:p>
            <a:r>
              <a:rPr lang="en-US" dirty="0"/>
              <a:t>Recommendation: Do Not Follow Basic Strategy</a:t>
            </a:r>
          </a:p>
          <a:p>
            <a:r>
              <a:rPr lang="en-US" dirty="0"/>
              <a:t>Account for Sportsbook “Juice” in the Lines</a:t>
            </a:r>
          </a:p>
          <a:p>
            <a:pPr lvl="1"/>
            <a:r>
              <a:rPr lang="en-US" dirty="0"/>
              <a:t>Example: -350 – Risk 350 to Win 100</a:t>
            </a:r>
          </a:p>
          <a:p>
            <a:r>
              <a:rPr lang="en-US" dirty="0"/>
              <a:t>Focus on Spread Betting or Bets with Even Odds</a:t>
            </a:r>
          </a:p>
        </p:txBody>
      </p:sp>
      <p:pic>
        <p:nvPicPr>
          <p:cNvPr id="1026" name="Picture 2" descr="Extra-Large Tennis Balls, 3-Pack – New Mexico BioPark Society">
            <a:extLst>
              <a:ext uri="{FF2B5EF4-FFF2-40B4-BE49-F238E27FC236}">
                <a16:creationId xmlns:a16="http://schemas.microsoft.com/office/drawing/2014/main" id="{29594ECA-4A24-46D8-BC1D-6A3D05B0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3812" y="3461327"/>
            <a:ext cx="2819400" cy="261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DF37177-28FF-49F1-A816-A45F3CD1D3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19012" y="1524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51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227000">
        <p:fade/>
      </p:transition>
    </mc:Choice>
    <mc:Fallback>
      <p:transition spd="med" advClick="0" advTm="22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riped Border 16x9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98000"/>
              </a:schemeClr>
            </a:duotone>
          </a:blip>
          <a:tile tx="0" ty="0" sx="100000" sy="100000" flip="none" algn="ctr"/>
        </a:blipFill>
      </a:bgFillStyleLst>
    </a:fmtScheme>
  </a:themeElements>
  <a:objectDefaults>
    <a:spDef>
      <a:spPr>
        <a:solidFill>
          <a:schemeClr val="accent1">
            <a:lumMod val="50000"/>
          </a:schemeClr>
        </a:solidFill>
        <a:ln>
          <a:solidFill>
            <a:schemeClr val="accent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Striped black border presentation (widescreen).potx" id="{96522838-024F-4A04-A543-9EF396F770C0}" vid="{BD969DAD-256A-4182-ABA2-1577ED7D3144}"/>
    </a:ext>
  </a:extLst>
</a:theme>
</file>

<file path=ppt/theme/theme2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tripedBorder_16x9">
      <a:dk1>
        <a:srgbClr val="404040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Glow Edge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Striped black border presentation (widescreen)</Template>
  <TotalTime>86</TotalTime>
  <Words>166</Words>
  <Application>Microsoft Office PowerPoint</Application>
  <PresentationFormat>Custom</PresentationFormat>
  <Paragraphs>32</Paragraphs>
  <Slides>10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Euphemia</vt:lpstr>
      <vt:lpstr>Striped Border 16x9</vt:lpstr>
      <vt:lpstr>Project 3: Tennis Betting Analysis</vt:lpstr>
      <vt:lpstr>Presentation Agenda</vt:lpstr>
      <vt:lpstr>Data Preparation\Understanding</vt:lpstr>
      <vt:lpstr>EDA</vt:lpstr>
      <vt:lpstr>EDA cont.</vt:lpstr>
      <vt:lpstr>Methods\Results</vt:lpstr>
      <vt:lpstr>Methods\Results</vt:lpstr>
      <vt:lpstr>Methods\Results Cont. </vt:lpstr>
      <vt:lpstr>Conclusion\Recommendation</vt:lpstr>
      <vt:lpstr>Contact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Manuel Duran</dc:creator>
  <cp:lastModifiedBy>Manuel Duran</cp:lastModifiedBy>
  <cp:revision>4</cp:revision>
  <dcterms:created xsi:type="dcterms:W3CDTF">2021-11-11T03:41:24Z</dcterms:created>
  <dcterms:modified xsi:type="dcterms:W3CDTF">2021-11-11T05:08:08Z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